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60" r:id="rId3"/>
    <p:sldId id="270" r:id="rId4"/>
    <p:sldId id="271" r:id="rId5"/>
    <p:sldId id="289" r:id="rId6"/>
    <p:sldId id="265" r:id="rId7"/>
    <p:sldId id="257" r:id="rId8"/>
    <p:sldId id="262" r:id="rId9"/>
    <p:sldId id="263" r:id="rId10"/>
    <p:sldId id="261" r:id="rId11"/>
    <p:sldId id="274" r:id="rId12"/>
    <p:sldId id="275" r:id="rId13"/>
    <p:sldId id="276" r:id="rId14"/>
    <p:sldId id="278" r:id="rId15"/>
    <p:sldId id="291" r:id="rId16"/>
    <p:sldId id="264" r:id="rId17"/>
    <p:sldId id="266" r:id="rId18"/>
    <p:sldId id="267" r:id="rId19"/>
    <p:sldId id="268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69" r:id="rId28"/>
    <p:sldId id="288" r:id="rId29"/>
    <p:sldId id="287" r:id="rId30"/>
    <p:sldId id="286" r:id="rId31"/>
    <p:sldId id="290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97" autoAdjust="0"/>
  </p:normalViewPr>
  <p:slideViewPr>
    <p:cSldViewPr>
      <p:cViewPr>
        <p:scale>
          <a:sx n="40" d="100"/>
          <a:sy n="40" d="100"/>
        </p:scale>
        <p:origin x="-2848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696BE-CBDC-434A-A375-9EDF8FD35C39}" type="datetimeFigureOut">
              <a:rPr lang="en-US" smtClean="0"/>
              <a:t>4/28/15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0B45C-30AC-4042-BFD2-9E2D3C2B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9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98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88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10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06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45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2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25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39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39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39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26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55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4: Determine Format </a:t>
            </a:r>
          </a:p>
          <a:p>
            <a:r>
              <a:rPr lang="en-US" dirty="0" smtClean="0"/>
              <a:t>Your </a:t>
            </a:r>
            <a:r>
              <a:rPr lang="en-US" b="1" dirty="0" smtClean="0"/>
              <a:t>format will depend on what you are trying to achieve</a:t>
            </a:r>
            <a:r>
              <a:rPr lang="en-US" dirty="0" smtClean="0"/>
              <a:t>. One of the most common formats is a briefing </a:t>
            </a:r>
          </a:p>
          <a:p>
            <a:r>
              <a:rPr lang="en-US" b="1" dirty="0" smtClean="0"/>
              <a:t>by a panel of three or four people and a moderator</a:t>
            </a:r>
            <a:r>
              <a:rPr lang="en-US" dirty="0" smtClean="0"/>
              <a:t>. The panel discussion typically lasts from </a:t>
            </a:r>
            <a:r>
              <a:rPr lang="en-US" b="1" dirty="0" smtClean="0"/>
              <a:t>35-50 </a:t>
            </a:r>
          </a:p>
          <a:p>
            <a:r>
              <a:rPr lang="en-US" b="1" dirty="0" smtClean="0"/>
              <a:t>minutes and the question and answer period usually lasts about 30 minutes</a:t>
            </a:r>
            <a:r>
              <a:rPr lang="en-US" dirty="0" smtClean="0"/>
              <a:t>. The public and policymakers</a:t>
            </a:r>
          </a:p>
          <a:p>
            <a:r>
              <a:rPr lang="en-US" dirty="0" smtClean="0"/>
              <a:t>are the primary audience for this type of town hall format. For example, for the HBO’s ADDICTION</a:t>
            </a:r>
          </a:p>
          <a:p>
            <a:r>
              <a:rPr lang="en-US" dirty="0" smtClean="0"/>
              <a:t>documentary, </a:t>
            </a:r>
            <a:r>
              <a:rPr lang="en-US" b="1" dirty="0" smtClean="0"/>
              <a:t>a 20-minute portion of the program was shown and a panel of community leaders and </a:t>
            </a:r>
          </a:p>
          <a:p>
            <a:r>
              <a:rPr lang="en-US" b="1" dirty="0" smtClean="0"/>
              <a:t>experts discussed the program, followed by audience questions and answers. </a:t>
            </a:r>
          </a:p>
          <a:p>
            <a:r>
              <a:rPr lang="en-US" dirty="0" smtClean="0"/>
              <a:t>Another format possibility is a </a:t>
            </a:r>
            <a:r>
              <a:rPr lang="en-US" b="1" dirty="0" smtClean="0"/>
              <a:t>media roundtable. This would typically include two to four panelists who </a:t>
            </a:r>
          </a:p>
          <a:p>
            <a:r>
              <a:rPr lang="en-US" b="1" dirty="0" smtClean="0"/>
              <a:t>bring different viewpoints to the issue. They have a moderated discussion designed to highlight the issue </a:t>
            </a:r>
          </a:p>
          <a:p>
            <a:r>
              <a:rPr lang="en-US" b="1" dirty="0" smtClean="0"/>
              <a:t>and then take questions from reporters. </a:t>
            </a:r>
            <a:r>
              <a:rPr lang="en-US" dirty="0" smtClean="0"/>
              <a:t>Reporters are the primary audience for a media roundtable. </a:t>
            </a:r>
          </a:p>
          <a:p>
            <a:r>
              <a:rPr lang="en-US" dirty="0" smtClean="0"/>
              <a:t>These media roundtables can be held in a small setting such as an office conference room or a </a:t>
            </a:r>
          </a:p>
          <a:p>
            <a:r>
              <a:rPr lang="en-US" dirty="0" smtClean="0"/>
              <a:t>classroom. </a:t>
            </a:r>
          </a:p>
          <a:p>
            <a:r>
              <a:rPr lang="en-US" dirty="0" smtClean="0"/>
              <a:t>A third format is a policy panel. At a policy panel, the public presents their opinions. The panel members </a:t>
            </a:r>
          </a:p>
          <a:p>
            <a:r>
              <a:rPr lang="en-US" dirty="0" smtClean="0"/>
              <a:t>are community leaders who receive testimony from residents. Speakers give their accounts and urge the </a:t>
            </a:r>
          </a:p>
          <a:p>
            <a:r>
              <a:rPr lang="en-US" dirty="0" smtClean="0"/>
              <a:t>panelists to adopt certain measures or recommendations. For this format, the policy panel can convene </a:t>
            </a:r>
          </a:p>
          <a:p>
            <a:r>
              <a:rPr lang="en-US" dirty="0" smtClean="0"/>
              <a:t>after the meeting and issue its findings or recommendations based on what they have learned from the </a:t>
            </a:r>
          </a:p>
          <a:p>
            <a:r>
              <a:rPr lang="en-US" dirty="0" smtClean="0"/>
              <a:t>public.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724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313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220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r>
              <a:rPr lang="en-US" baseline="0" dirty="0" smtClean="0"/>
              <a:t> recordings can be one way to extend your reach of this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067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37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669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07EB-2D15-4173-B027-E97518D415B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28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605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24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3672E-D31E-44DC-86A3-2C011DA10EE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15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760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222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242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900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10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8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8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83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26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0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0B45C-30AC-4042-BFD2-9E2D3C2BD9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0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C8F8A0C-0724-4725-930C-265E9EB5D2BB}" type="datetimeFigureOut">
              <a:rPr lang="en-US" smtClean="0"/>
              <a:t>4/28/15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7DE04D3-E105-49E2-B46B-883DA7A907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sandvoicesofrecovery.org/pdf/Advocacy_Toolkit/how_to_town_hall.pdf" TargetMode="External"/><Relationship Id="rId4" Type="http://schemas.openxmlformats.org/officeDocument/2006/relationships/hyperlink" Target="http://www.slideshare.net/USArmySocialMedia/social-media-roundup-online-town-hall-meeting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internalcommshub.com/open/news/townhalladvice.shtml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://www.ga-sps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palcoholabuse.gov/townhallmeetings/pdf/CommunityBriefingPreventionToolkitTHMs.pdf" TargetMode="External"/><Relationship Id="rId4" Type="http://schemas.openxmlformats.org/officeDocument/2006/relationships/hyperlink" Target="http://www.stopalcoholabuse.gov/townhallmeetings/pdf/planningTHM_508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palcoholabuse.gov/TownHallMeetings/pdf/606Partners_sponsors_2012THMs122111_4IT.pdf" TargetMode="External"/><Relationship Id="rId4" Type="http://schemas.openxmlformats.org/officeDocument/2006/relationships/hyperlink" Target="https://www.stopalcoholabuse.gov/TownHallMeetings/pdf/THMTechnology_122311Final.pdf" TargetMode="External"/><Relationship Id="rId5" Type="http://schemas.openxmlformats.org/officeDocument/2006/relationships/hyperlink" Target="https://www.onlinefilefolder.com/3fkfxeStb9QHNC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725658" y="304800"/>
            <a:ext cx="7772400" cy="42672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Town Hall Webinar</a:t>
            </a:r>
            <a:endParaRPr lang="en-US" sz="6000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411458" y="3254438"/>
            <a:ext cx="6400800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Friday, February 24, 2012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11" descr="InsertedIma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338" y="152400"/>
            <a:ext cx="8321040" cy="3102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10"/>
          <p:cNvSpPr txBox="1">
            <a:spLocks/>
          </p:cNvSpPr>
          <p:nvPr/>
        </p:nvSpPr>
        <p:spPr>
          <a:xfrm>
            <a:off x="1594338" y="4770120"/>
            <a:ext cx="6400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Dr. Tiffiany M. Aholou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Ms. Deanne Bergen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www.google.com/images?q=tbn:ANd9GcQPtKfAUFk1cRYaooQhdAJ0mhJ4NrQlGouELuIANkbEwGUFzFMbEuRRKT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7101" y="2903569"/>
            <a:ext cx="11144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google.com/images?q=tbn:ANd9GcQPtKfAUFk1cRYaooQhdAJ0mhJ4NrQlGouELuIANkbEwGUFzFMbEuRRKT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4313" y="817594"/>
            <a:ext cx="11144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oogle.com/images?q=tbn:ANd9GcT3vRoV2weWFejPrrqP7U_dlKGMWdLRaEy-tsBYyAwupLFPxjG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91000" y="1703419"/>
            <a:ext cx="14097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74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6400" y="609600"/>
            <a:ext cx="5711824" cy="895350"/>
          </a:xfrm>
        </p:spPr>
        <p:txBody>
          <a:bodyPr/>
          <a:lstStyle/>
          <a:p>
            <a:r>
              <a:rPr lang="en-US" sz="4400" b="1" dirty="0"/>
              <a:t>The Nuts &amp; Bolts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4" b="13804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85800" y="6172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Unless otherwise noted, most of the materials in this webinar were adapted from resources made available from www.stopalcoholabuse.gov/townhallmeetings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1257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Started:</a:t>
            </a:r>
            <a:br>
              <a:rPr lang="en-US" dirty="0" smtClean="0"/>
            </a:br>
            <a:r>
              <a:rPr lang="en-US" dirty="0" smtClean="0"/>
              <a:t>Step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Determine what type of THM to host:</a:t>
            </a:r>
          </a:p>
          <a:p>
            <a:endParaRPr lang="en-US" sz="3200" dirty="0"/>
          </a:p>
          <a:p>
            <a:pPr lvl="1"/>
            <a:r>
              <a:rPr lang="en-US" sz="3200" dirty="0" smtClean="0"/>
              <a:t>Simple Event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Complex Event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857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You Can:</a:t>
            </a:r>
          </a:p>
          <a:p>
            <a:pPr lvl="1"/>
            <a:r>
              <a:rPr lang="en-US" sz="2400" dirty="0" smtClean="0"/>
              <a:t>Piggyback on another community event.</a:t>
            </a:r>
          </a:p>
          <a:p>
            <a:pPr lvl="1"/>
            <a:r>
              <a:rPr lang="en-US" sz="2400" dirty="0" smtClean="0"/>
              <a:t>Include adults and youth</a:t>
            </a:r>
          </a:p>
          <a:p>
            <a:pPr lvl="1"/>
            <a:r>
              <a:rPr lang="en-US" sz="2400" dirty="0" smtClean="0"/>
              <a:t>Use school auditorium</a:t>
            </a:r>
          </a:p>
          <a:p>
            <a:pPr lvl="1"/>
            <a:r>
              <a:rPr lang="en-US" sz="2400" dirty="0" smtClean="0"/>
              <a:t>Limit to 60 – 90 minutes</a:t>
            </a:r>
          </a:p>
          <a:p>
            <a:pPr lvl="1"/>
            <a:r>
              <a:rPr lang="en-US" sz="2400" dirty="0" smtClean="0"/>
              <a:t>Prepare news release</a:t>
            </a:r>
          </a:p>
          <a:p>
            <a:pPr lvl="1"/>
            <a:r>
              <a:rPr lang="en-US" sz="2400" dirty="0" smtClean="0"/>
              <a:t>Involve community leaders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942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You can:</a:t>
            </a:r>
          </a:p>
          <a:p>
            <a:pPr lvl="1"/>
            <a:r>
              <a:rPr lang="en-US" sz="2400" dirty="0" smtClean="0"/>
              <a:t>Create a stand-alone event</a:t>
            </a:r>
          </a:p>
          <a:p>
            <a:pPr lvl="1"/>
            <a:r>
              <a:rPr lang="en-US" sz="2400" dirty="0" smtClean="0"/>
              <a:t>Prepare flyers/mailers</a:t>
            </a:r>
          </a:p>
          <a:p>
            <a:pPr lvl="1"/>
            <a:r>
              <a:rPr lang="en-US" sz="2400" dirty="0" smtClean="0"/>
              <a:t>Use media kit to encourage coverage.</a:t>
            </a:r>
          </a:p>
          <a:p>
            <a:pPr lvl="1"/>
            <a:r>
              <a:rPr lang="en-US" sz="2400" dirty="0" smtClean="0"/>
              <a:t>Videotape your event</a:t>
            </a:r>
          </a:p>
          <a:p>
            <a:pPr lvl="1"/>
            <a:r>
              <a:rPr lang="en-US" sz="2400" dirty="0" smtClean="0"/>
              <a:t>Involve community leaders</a:t>
            </a:r>
          </a:p>
          <a:p>
            <a:pPr lvl="1"/>
            <a:r>
              <a:rPr lang="en-US" sz="2400" dirty="0" smtClean="0"/>
              <a:t>Offer light refreshments</a:t>
            </a:r>
          </a:p>
          <a:p>
            <a:pPr lvl="1"/>
            <a:r>
              <a:rPr lang="en-US" sz="2400" dirty="0" smtClean="0"/>
              <a:t>Conduct follow-up</a:t>
            </a:r>
          </a:p>
          <a:p>
            <a:pPr lvl="1"/>
            <a:r>
              <a:rPr lang="en-US" sz="2400" dirty="0" smtClean="0"/>
              <a:t>Organize a post- meeting reception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8221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Started:</a:t>
            </a:r>
            <a:br>
              <a:rPr lang="en-US" dirty="0" smtClean="0"/>
            </a:br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Identify and enlist planning committee members.</a:t>
            </a:r>
          </a:p>
          <a:p>
            <a:r>
              <a:rPr lang="en-US" sz="3200" dirty="0" smtClean="0"/>
              <a:t>Form partnerships with local organizations or businesses.</a:t>
            </a:r>
          </a:p>
          <a:p>
            <a:r>
              <a:rPr lang="en-US" sz="3200" dirty="0" smtClean="0"/>
              <a:t>Convene the planning committee.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325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Step:</a:t>
            </a:r>
            <a:br>
              <a:rPr lang="en-US" dirty="0" smtClean="0"/>
            </a:br>
            <a:r>
              <a:rPr lang="en-US" dirty="0" smtClean="0"/>
              <a:t>Determine the 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8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Awareness Campaign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b="1" dirty="0" smtClean="0"/>
              <a:t>When the goal is to raise awareness and disseminate information about your alcohol awareness campaign, consider the following:</a:t>
            </a:r>
          </a:p>
          <a:p>
            <a:pPr lvl="1"/>
            <a:r>
              <a:rPr lang="en-US" sz="2000" dirty="0" smtClean="0"/>
              <a:t>Sharing current data to inform the community about the particular area of alcohol prevention that you are addressing.</a:t>
            </a:r>
          </a:p>
          <a:p>
            <a:pPr lvl="1"/>
            <a:r>
              <a:rPr lang="en-US" sz="2000" dirty="0" smtClean="0"/>
              <a:t>Use engaging formats to generate discussion and community involvement.</a:t>
            </a:r>
          </a:p>
          <a:p>
            <a:pPr lvl="1"/>
            <a:r>
              <a:rPr lang="en-US" sz="2000" dirty="0" smtClean="0"/>
              <a:t>Have information readily available to disseminate about your prevention work.</a:t>
            </a:r>
          </a:p>
          <a:p>
            <a:r>
              <a:rPr lang="en-US" sz="2200" b="1" dirty="0" smtClean="0"/>
              <a:t>Call to Action</a:t>
            </a:r>
          </a:p>
          <a:p>
            <a:pPr lvl="1"/>
            <a:r>
              <a:rPr lang="en-US" sz="2000" dirty="0" smtClean="0"/>
              <a:t>Invite the participants  to act on the information provided.</a:t>
            </a:r>
          </a:p>
          <a:p>
            <a:pPr lvl="1"/>
            <a:r>
              <a:rPr lang="en-US" sz="2000" dirty="0" smtClean="0"/>
              <a:t>If appropriate,  invite them to get involved with the GASPS initiative (i.e. CPAW)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994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Raise Awareness &amp; Garner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dirty="0" smtClean="0"/>
              <a:t>When the goal is to raise awareness and garner support, it is important to communicate the following:</a:t>
            </a:r>
          </a:p>
          <a:p>
            <a:pPr lvl="1"/>
            <a:r>
              <a:rPr lang="en-US" sz="1800" dirty="0" smtClean="0"/>
              <a:t>The vision and mission of the GASPS initiative </a:t>
            </a:r>
          </a:p>
          <a:p>
            <a:pPr lvl="1"/>
            <a:r>
              <a:rPr lang="en-US" sz="1800" dirty="0" smtClean="0"/>
              <a:t>What you are attempting to do to achieve the statewide goals?</a:t>
            </a:r>
          </a:p>
          <a:p>
            <a:pPr lvl="1"/>
            <a:r>
              <a:rPr lang="en-US" sz="1800" dirty="0" smtClean="0"/>
              <a:t>Why you are addressing this issue in this particular community? (Have your data)</a:t>
            </a:r>
          </a:p>
          <a:p>
            <a:pPr lvl="1"/>
            <a:r>
              <a:rPr lang="en-US" sz="1800" dirty="0" smtClean="0"/>
              <a:t>What are the consequences if the community is not successful  in:</a:t>
            </a:r>
          </a:p>
          <a:p>
            <a:pPr lvl="2"/>
            <a:r>
              <a:rPr lang="en-US" sz="1800" dirty="0" smtClean="0"/>
              <a:t>Reducing early onset of alcohol use among  9-20 years old</a:t>
            </a:r>
          </a:p>
          <a:p>
            <a:pPr lvl="2"/>
            <a:r>
              <a:rPr lang="en-US" sz="1800" dirty="0" smtClean="0"/>
              <a:t>Reducing access to alcohol  and binge drinking among 9-20 years old</a:t>
            </a:r>
          </a:p>
          <a:p>
            <a:pPr lvl="2"/>
            <a:r>
              <a:rPr lang="en-US" sz="1800" dirty="0" smtClean="0"/>
              <a:t>Reducing binge and heavy drinking among 18-25 years </a:t>
            </a:r>
            <a:r>
              <a:rPr lang="en-US" sz="2000" dirty="0" smtClean="0"/>
              <a:t>old</a:t>
            </a:r>
          </a:p>
          <a:p>
            <a:pPr lvl="1"/>
            <a:r>
              <a:rPr lang="en-US" sz="1800" dirty="0" smtClean="0"/>
              <a:t>A sincere desire to collaborate with the community to address these goals.</a:t>
            </a:r>
          </a:p>
          <a:p>
            <a:r>
              <a:rPr lang="en-US" sz="2200" b="1" dirty="0" smtClean="0"/>
              <a:t>Call to Action</a:t>
            </a:r>
          </a:p>
          <a:p>
            <a:pPr lvl="1"/>
            <a:r>
              <a:rPr lang="en-US" dirty="0" smtClean="0"/>
              <a:t>Invite the community to get involved with your CPAW; link you to other key stakeholders; participate in your data collection efforts, etc.</a:t>
            </a:r>
          </a:p>
          <a:p>
            <a:pPr lvl="1"/>
            <a:r>
              <a:rPr lang="en-US" dirty="0" smtClean="0"/>
              <a:t>Gather Service Data</a:t>
            </a:r>
          </a:p>
        </p:txBody>
      </p:sp>
    </p:spTree>
    <p:extLst>
      <p:ext uri="{BB962C8B-B14F-4D97-AF65-F5344CB8AC3E}">
        <p14:creationId xmlns:p14="http://schemas.microsoft.com/office/powerpoint/2010/main" val="226095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THM can be an effective way to gather qualitative data for members of the community. If the goal is for data collection:</a:t>
            </a:r>
          </a:p>
          <a:p>
            <a:pPr lvl="1"/>
            <a:r>
              <a:rPr lang="en-US" sz="2400" dirty="0" smtClean="0"/>
              <a:t>You can gather perceptions about :</a:t>
            </a:r>
          </a:p>
          <a:p>
            <a:pPr lvl="2"/>
            <a:r>
              <a:rPr lang="en-US" sz="2400" dirty="0"/>
              <a:t>W</a:t>
            </a:r>
            <a:r>
              <a:rPr lang="en-US" sz="2400" dirty="0" smtClean="0"/>
              <a:t>hat the community thinks (i.e. views and attitudes )about underage, heavy, and binge drinking in their community?</a:t>
            </a:r>
          </a:p>
          <a:p>
            <a:pPr lvl="2"/>
            <a:r>
              <a:rPr lang="en-US" sz="2400" dirty="0" smtClean="0"/>
              <a:t>Why they feel a particular way? </a:t>
            </a:r>
          </a:p>
          <a:p>
            <a:pPr lvl="1"/>
            <a:r>
              <a:rPr lang="en-US" sz="2400" dirty="0" smtClean="0"/>
              <a:t>Although not required, THM can be used as a way to supplement the survey data that you will be required to collect for the needs assessment. </a:t>
            </a:r>
          </a:p>
        </p:txBody>
      </p:sp>
    </p:spTree>
    <p:extLst>
      <p:ext uri="{BB962C8B-B14F-4D97-AF65-F5344CB8AC3E}">
        <p14:creationId xmlns:p14="http://schemas.microsoft.com/office/powerpoint/2010/main" val="3014312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of a Town Hall Meeting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4" r="5644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579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Webinar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Share information on how to conduct a town hall meeting (THM).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Discuss ways you can integrate a THM to meet current and forthcoming GASPS related tasks.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Highlight useful tools to help you plan and conduct an effective town hall meeting.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Suggest ways to engage your CPAW and coalition throughout the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Gain wisdom &amp; insight from the field.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6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THM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Panel discussions</a:t>
            </a:r>
          </a:p>
          <a:p>
            <a:r>
              <a:rPr lang="en-US" sz="3200" dirty="0"/>
              <a:t>Short documentary or video</a:t>
            </a:r>
          </a:p>
          <a:p>
            <a:r>
              <a:rPr lang="en-US" sz="3200" dirty="0"/>
              <a:t>Roundtable</a:t>
            </a:r>
          </a:p>
          <a:p>
            <a:r>
              <a:rPr lang="en-US" sz="3200" dirty="0" smtClean="0"/>
              <a:t>Student presentations</a:t>
            </a:r>
          </a:p>
          <a:p>
            <a:r>
              <a:rPr lang="en-US" sz="3200" dirty="0" smtClean="0"/>
              <a:t>Open-</a:t>
            </a:r>
            <a:r>
              <a:rPr lang="en-US" sz="3200" dirty="0" err="1" smtClean="0"/>
              <a:t>Mic</a:t>
            </a:r>
            <a:r>
              <a:rPr lang="en-US" sz="3200" dirty="0" smtClean="0"/>
              <a:t> Forum</a:t>
            </a:r>
          </a:p>
          <a:p>
            <a:r>
              <a:rPr lang="en-US" sz="3200" dirty="0" smtClean="0"/>
              <a:t>Online THM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0550" y="579325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Recovery Advocacy Toolkit: How to Organize a Town Hall Meeting: A planning guide  -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www.facesandvoicesofrecovery.org/pdf/Advocacy_Toolkit/how_to_town_hall.pdf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>
                <a:hlinkClick r:id="rId4"/>
              </a:rPr>
              <a:t>http://www.slideshare.net/USArmySocialMedia/social-media-roundup-online-town-hall-meetings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1257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Planning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the budget for this event?</a:t>
            </a:r>
          </a:p>
          <a:p>
            <a:r>
              <a:rPr lang="en-US" sz="3200" dirty="0" smtClean="0"/>
              <a:t>When and where?</a:t>
            </a:r>
          </a:p>
          <a:p>
            <a:r>
              <a:rPr lang="en-US" sz="3200" dirty="0" smtClean="0"/>
              <a:t>Who will present?</a:t>
            </a:r>
          </a:p>
          <a:p>
            <a:r>
              <a:rPr lang="en-US" sz="3200" dirty="0" smtClean="0"/>
              <a:t>What media coverage is desired?</a:t>
            </a:r>
          </a:p>
          <a:p>
            <a:r>
              <a:rPr lang="en-US" sz="3200" dirty="0" smtClean="0"/>
              <a:t>Who will participate?</a:t>
            </a:r>
          </a:p>
          <a:p>
            <a:r>
              <a:rPr lang="en-US" sz="3200" dirty="0" smtClean="0"/>
              <a:t>What materials will be provided?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2048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skillful moderator</a:t>
            </a:r>
          </a:p>
          <a:p>
            <a:r>
              <a:rPr lang="en-US" dirty="0" smtClean="0"/>
              <a:t>Identify sponsors, VIPs, and speakers</a:t>
            </a:r>
          </a:p>
          <a:p>
            <a:r>
              <a:rPr lang="en-US" dirty="0" smtClean="0"/>
              <a:t>Create sign-in sheets</a:t>
            </a:r>
          </a:p>
          <a:p>
            <a:r>
              <a:rPr lang="en-US" dirty="0" smtClean="0"/>
              <a:t>Develop formal agenda</a:t>
            </a:r>
          </a:p>
          <a:p>
            <a:r>
              <a:rPr lang="en-US" dirty="0" smtClean="0"/>
              <a:t>Determine if format will be interactive</a:t>
            </a:r>
          </a:p>
          <a:p>
            <a:r>
              <a:rPr lang="en-US" dirty="0" smtClean="0"/>
              <a:t>Prepare materials for non-English speaking community members.</a:t>
            </a:r>
          </a:p>
          <a:p>
            <a:r>
              <a:rPr lang="en-US" dirty="0" smtClean="0"/>
              <a:t>Consider providing child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14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 Preparations </a:t>
            </a:r>
            <a:r>
              <a:rPr lang="en-US" sz="3200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releases for photos or video recording</a:t>
            </a:r>
          </a:p>
          <a:p>
            <a:r>
              <a:rPr lang="en-US" dirty="0" smtClean="0"/>
              <a:t>Plan to show video clip</a:t>
            </a:r>
          </a:p>
          <a:p>
            <a:r>
              <a:rPr lang="en-US" dirty="0" smtClean="0"/>
              <a:t>Plan for post-meeting clean-up</a:t>
            </a:r>
          </a:p>
          <a:p>
            <a:r>
              <a:rPr lang="en-US" dirty="0" smtClean="0"/>
              <a:t>Send media advisory and make follow-up calls</a:t>
            </a:r>
          </a:p>
          <a:p>
            <a:r>
              <a:rPr lang="en-US" dirty="0" smtClean="0"/>
              <a:t>Enroll VIPs and stakeholders</a:t>
            </a:r>
          </a:p>
          <a:p>
            <a:r>
              <a:rPr lang="en-US" dirty="0" smtClean="0"/>
              <a:t>Use the SAMHSA 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0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Day-of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Arrive early to set up room</a:t>
            </a:r>
          </a:p>
          <a:p>
            <a:r>
              <a:rPr lang="en-US" dirty="0" smtClean="0"/>
              <a:t>Greet participants</a:t>
            </a:r>
            <a:endParaRPr lang="en-US" dirty="0"/>
          </a:p>
          <a:p>
            <a:r>
              <a:rPr lang="en-US" dirty="0" smtClean="0"/>
              <a:t>Assist and support media representatives</a:t>
            </a:r>
          </a:p>
          <a:p>
            <a:r>
              <a:rPr lang="en-US" dirty="0" smtClean="0"/>
              <a:t>Start on time</a:t>
            </a:r>
          </a:p>
          <a:p>
            <a:r>
              <a:rPr lang="en-US" dirty="0" smtClean="0"/>
              <a:t>Facilitate the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64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Debrief with your planning committee</a:t>
            </a:r>
          </a:p>
          <a:p>
            <a:r>
              <a:rPr lang="en-US" dirty="0" smtClean="0"/>
              <a:t>Send news release</a:t>
            </a:r>
          </a:p>
          <a:p>
            <a:r>
              <a:rPr lang="en-US" dirty="0" smtClean="0"/>
              <a:t>Call to thank and support media that attended.</a:t>
            </a:r>
          </a:p>
          <a:p>
            <a:r>
              <a:rPr lang="en-US" dirty="0" smtClean="0"/>
              <a:t>Write thank-you notes to VIPs</a:t>
            </a:r>
          </a:p>
          <a:p>
            <a:r>
              <a:rPr lang="en-US" dirty="0" smtClean="0"/>
              <a:t>Distribute meeting report</a:t>
            </a:r>
          </a:p>
          <a:p>
            <a:r>
              <a:rPr lang="en-US" dirty="0" smtClean="0"/>
              <a:t>Invite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20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Town Hall is not a one time event.</a:t>
            </a:r>
          </a:p>
          <a:p>
            <a:pPr lvl="1"/>
            <a:r>
              <a:rPr lang="en-US" dirty="0" smtClean="0"/>
              <a:t>Example: Report of Needs Assessment findings</a:t>
            </a:r>
          </a:p>
          <a:p>
            <a:r>
              <a:rPr lang="en-US" dirty="0" smtClean="0"/>
              <a:t>Identify community members for CPAW.</a:t>
            </a:r>
          </a:p>
          <a:p>
            <a:r>
              <a:rPr lang="en-US" dirty="0" smtClean="0"/>
              <a:t>Invite participation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55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THM Pitfalls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Reading from a script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“Winging it”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Death by PowerPoint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Talking at your audience instead of engaging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Bullying to get 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Making up answers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Information overload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6400800"/>
            <a:ext cx="807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Smith &amp; Nephew (2008) – How not to conduct a town-hall meeting </a:t>
            </a:r>
            <a:r>
              <a:rPr lang="en-US" sz="1050" dirty="0" smtClean="0">
                <a:hlinkClick r:id="rId3"/>
              </a:rPr>
              <a:t>http</a:t>
            </a:r>
            <a:r>
              <a:rPr lang="en-US" sz="1050" dirty="0">
                <a:hlinkClick r:id="rId3"/>
              </a:rPr>
              <a:t>://www.internalcommshub.com/open/news/townhalladvice.shtml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19672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Your CPAW &amp; </a:t>
            </a:r>
            <a:r>
              <a:rPr lang="en-US" dirty="0" smtClean="0"/>
              <a:t>Coalition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80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0500" y="139700"/>
            <a:ext cx="31558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+mj-lt"/>
                <a:ea typeface="ＭＳ Ｐゴシック" pitchFamily="-105" charset="-128"/>
                <a:cs typeface="ＭＳ Ｐゴシック" pitchFamily="-105" charset="-128"/>
              </a:rPr>
              <a:t>Engaging the Community Prevention Alliance Workgroups &amp; Coalition: </a:t>
            </a:r>
            <a:r>
              <a:rPr lang="en-US" dirty="0" smtClean="0">
                <a:latin typeface="+mj-lt"/>
                <a:ea typeface="ＭＳ Ｐゴシック" pitchFamily="-105" charset="-128"/>
                <a:cs typeface="ＭＳ Ｐゴシック" pitchFamily="-105" charset="-128"/>
              </a:rPr>
              <a:t>THM Matrix</a:t>
            </a:r>
            <a:endParaRPr lang="en-US" dirty="0"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3650" y="2576513"/>
            <a:ext cx="1635125" cy="1636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C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36938" y="939800"/>
            <a:ext cx="1636712" cy="1636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73650" y="939800"/>
            <a:ext cx="1635125" cy="1636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08775" y="2576513"/>
            <a:ext cx="1636713" cy="1636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08775" y="939800"/>
            <a:ext cx="1636713" cy="1636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36938" y="4213225"/>
            <a:ext cx="1636712" cy="16367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36938" y="2576513"/>
            <a:ext cx="1636712" cy="16367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073650" y="4213225"/>
            <a:ext cx="1635125" cy="16367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708775" y="4213225"/>
            <a:ext cx="1636713" cy="16367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68" name="Rektangel 13"/>
          <p:cNvSpPr>
            <a:spLocks noChangeArrowheads="1"/>
          </p:cNvSpPr>
          <p:nvPr/>
        </p:nvSpPr>
        <p:spPr bwMode="auto">
          <a:xfrm>
            <a:off x="3586163" y="2817813"/>
            <a:ext cx="13747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identify data and literature  relevant to the county or community to  speak to what and why.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19469" name="Rektangel 13"/>
          <p:cNvSpPr>
            <a:spLocks noChangeArrowheads="1"/>
          </p:cNvSpPr>
          <p:nvPr/>
        </p:nvSpPr>
        <p:spPr bwMode="auto">
          <a:xfrm>
            <a:off x="5202238" y="2817813"/>
            <a:ext cx="1506537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noProof="1">
                <a:latin typeface="Calibri" pitchFamily="-108" charset="0"/>
                <a:cs typeface="Arial" charset="0"/>
              </a:rPr>
              <a:t>Help to identify key stakeholders in the community to </a:t>
            </a:r>
            <a:r>
              <a:rPr lang="en-US" sz="1200" b="1" noProof="1" smtClean="0">
                <a:latin typeface="Calibri" pitchFamily="-108" charset="0"/>
                <a:cs typeface="Arial" charset="0"/>
              </a:rPr>
              <a:t>attend/participate.</a:t>
            </a:r>
          </a:p>
          <a:p>
            <a:endParaRPr lang="en-US" sz="1200" b="1" noProof="1">
              <a:latin typeface="Calibri" pitchFamily="-108" charset="0"/>
              <a:cs typeface="Arial" charset="0"/>
            </a:endParaRPr>
          </a:p>
          <a:p>
            <a:r>
              <a:rPr lang="en-US" sz="1200" b="1" noProof="1" smtClean="0">
                <a:latin typeface="Calibri" pitchFamily="-108" charset="0"/>
                <a:cs typeface="Arial" charset="0"/>
              </a:rPr>
              <a:t>Help to publicize the event.</a:t>
            </a:r>
            <a:endParaRPr lang="en-US" sz="1200" b="1" noProof="1">
              <a:latin typeface="Calibri" pitchFamily="-108" charset="0"/>
              <a:cs typeface="Arial" charset="0"/>
            </a:endParaRPr>
          </a:p>
          <a:p>
            <a:pPr defTabSz="914400"/>
            <a:r>
              <a:rPr lang="en-US" sz="1400" noProof="1" smtClean="0">
                <a:latin typeface="Calibri" pitchFamily="-108" charset="0"/>
                <a:cs typeface="Arial" charset="0"/>
              </a:rPr>
              <a:t>. </a:t>
            </a:r>
            <a:endParaRPr lang="da-DK" sz="1400" dirty="0">
              <a:latin typeface="Calibri" pitchFamily="-108" charset="0"/>
            </a:endParaRPr>
          </a:p>
        </p:txBody>
      </p:sp>
      <p:sp>
        <p:nvSpPr>
          <p:cNvPr id="19470" name="Rektangel 13"/>
          <p:cNvSpPr>
            <a:spLocks noChangeArrowheads="1"/>
          </p:cNvSpPr>
          <p:nvPr/>
        </p:nvSpPr>
        <p:spPr bwMode="auto">
          <a:xfrm>
            <a:off x="5202238" y="1152525"/>
            <a:ext cx="1506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locate sponsorship</a:t>
            </a:r>
          </a:p>
          <a:p>
            <a:pPr defTabSz="914400"/>
            <a:endParaRPr lang="en-US" sz="1200" b="1" noProof="1">
              <a:latin typeface="Calibri" pitchFamily="-108" charset="0"/>
              <a:cs typeface="Arial" charset="0"/>
            </a:endParaRPr>
          </a:p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publicize the event among various outlets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19471" name="Rektangel 13"/>
          <p:cNvSpPr>
            <a:spLocks noChangeArrowheads="1"/>
          </p:cNvSpPr>
          <p:nvPr/>
        </p:nvSpPr>
        <p:spPr bwMode="auto">
          <a:xfrm>
            <a:off x="3586163" y="1152525"/>
            <a:ext cx="13747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identify the current data  to present or disseminate for the particular issue you are addressing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19472" name="Rektangel 13"/>
          <p:cNvSpPr>
            <a:spLocks noChangeArrowheads="1"/>
          </p:cNvSpPr>
          <p:nvPr/>
        </p:nvSpPr>
        <p:spPr bwMode="auto">
          <a:xfrm>
            <a:off x="6839743" y="893009"/>
            <a:ext cx="13747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Document the event to determine community reach and impact</a:t>
            </a:r>
            <a:endParaRPr lang="en-US" sz="1200" noProof="1" smtClean="0">
              <a:latin typeface="Calibri" pitchFamily="-108" charset="0"/>
              <a:cs typeface="Arial" charset="0"/>
            </a:endParaRPr>
          </a:p>
          <a:p>
            <a:pPr defTabSz="914400"/>
            <a:endParaRPr lang="en-US" sz="1200" noProof="1">
              <a:latin typeface="Calibri" pitchFamily="-108" charset="0"/>
              <a:cs typeface="Arial" charset="0"/>
            </a:endParaRPr>
          </a:p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Assist with Immediate follow-up activities.</a:t>
            </a:r>
          </a:p>
        </p:txBody>
      </p:sp>
      <p:sp>
        <p:nvSpPr>
          <p:cNvPr id="19473" name="Rektangel 13"/>
          <p:cNvSpPr>
            <a:spLocks noChangeArrowheads="1"/>
          </p:cNvSpPr>
          <p:nvPr/>
        </p:nvSpPr>
        <p:spPr bwMode="auto">
          <a:xfrm>
            <a:off x="6848475" y="2817813"/>
            <a:ext cx="13747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Document the event</a:t>
            </a:r>
            <a:r>
              <a:rPr lang="da-DK" sz="1200" noProof="1" smtClean="0">
                <a:latin typeface="Calibri" pitchFamily="-108" charset="0"/>
              </a:rPr>
              <a:t>.</a:t>
            </a:r>
          </a:p>
          <a:p>
            <a:pPr defTabSz="914400"/>
            <a:endParaRPr lang="da-DK" sz="1200" b="1" noProof="1">
              <a:latin typeface="Calibri" pitchFamily="-108" charset="0"/>
              <a:cs typeface="Arial" charset="0"/>
            </a:endParaRPr>
          </a:p>
          <a:p>
            <a:pPr defTabSz="914400"/>
            <a:r>
              <a:rPr lang="da-DK" sz="1200" b="1" noProof="1" smtClean="0">
                <a:latin typeface="Calibri" pitchFamily="-108" charset="0"/>
                <a:cs typeface="Arial" charset="0"/>
              </a:rPr>
              <a:t>Assist with THM follow-up activities.</a:t>
            </a:r>
            <a:endParaRPr lang="en-US" sz="1200" b="1" noProof="1" smtClean="0">
              <a:latin typeface="Calibri" pitchFamily="-108" charset="0"/>
              <a:cs typeface="Arial" charset="0"/>
            </a:endParaRPr>
          </a:p>
        </p:txBody>
      </p:sp>
      <p:sp>
        <p:nvSpPr>
          <p:cNvPr id="19474" name="Rektangel 13"/>
          <p:cNvSpPr>
            <a:spLocks noChangeArrowheads="1"/>
          </p:cNvSpPr>
          <p:nvPr/>
        </p:nvSpPr>
        <p:spPr bwMode="auto">
          <a:xfrm>
            <a:off x="3586163" y="4443413"/>
            <a:ext cx="13747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create or adapt the THM protocol.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19475" name="Rektangel 13"/>
          <p:cNvSpPr>
            <a:spLocks noChangeArrowheads="1"/>
          </p:cNvSpPr>
          <p:nvPr/>
        </p:nvSpPr>
        <p:spPr bwMode="auto">
          <a:xfrm>
            <a:off x="5202238" y="4443413"/>
            <a:ext cx="1374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recruit the appropriate target population(s) for the THM.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19476" name="Rektangel 13"/>
          <p:cNvSpPr>
            <a:spLocks noChangeArrowheads="1"/>
          </p:cNvSpPr>
          <p:nvPr/>
        </p:nvSpPr>
        <p:spPr bwMode="auto">
          <a:xfrm>
            <a:off x="6848475" y="4443413"/>
            <a:ext cx="1374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 noProof="1" smtClean="0">
                <a:latin typeface="Calibri" pitchFamily="-108" charset="0"/>
                <a:cs typeface="Arial" charset="0"/>
              </a:rPr>
              <a:t>Help to analyze the data (i.e. determine the themes).</a:t>
            </a:r>
            <a:endParaRPr lang="da-DK" sz="1200" dirty="0">
              <a:latin typeface="Calibri" pitchFamily="-10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141541" y="3176688"/>
            <a:ext cx="17653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j-lt"/>
                <a:ea typeface="ＭＳ Ｐゴシック" charset="-128"/>
                <a:cs typeface="ＭＳ Ｐゴシック" charset="-128"/>
              </a:rPr>
              <a:t>Garner Support</a:t>
            </a:r>
            <a:endParaRPr lang="en-US" sz="14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2329290" y="1430893"/>
            <a:ext cx="12954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j-lt"/>
                <a:ea typeface="ＭＳ Ｐゴシック" charset="-128"/>
                <a:cs typeface="ＭＳ Ｐゴシック" charset="-128"/>
              </a:rPr>
              <a:t>Alcohol Awareness Campaign</a:t>
            </a:r>
            <a:endParaRPr lang="en-US" sz="14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 rot="16200000">
            <a:off x="2410722" y="4867374"/>
            <a:ext cx="1295400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j-lt"/>
                <a:ea typeface="ＭＳ Ｐゴシック" charset="-128"/>
                <a:cs typeface="ＭＳ Ｐゴシック" charset="-128"/>
              </a:rPr>
              <a:t>Gather Data</a:t>
            </a:r>
            <a:endParaRPr lang="en-US" sz="14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26075" y="6286500"/>
            <a:ext cx="17653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Place your own text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05200" y="522288"/>
            <a:ext cx="15684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  <a:ea typeface="ＭＳ Ｐゴシック" charset="-128"/>
                <a:cs typeface="ＭＳ Ｐゴシック" charset="-128"/>
              </a:rPr>
              <a:t>Epidemiology</a:t>
            </a:r>
            <a:endParaRPr lang="en-US" sz="16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81613" y="324643"/>
            <a:ext cx="1295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  <a:ea typeface="ＭＳ Ｐゴシック" charset="-128"/>
                <a:cs typeface="ＭＳ Ｐゴシック" charset="-128"/>
              </a:rPr>
              <a:t>Planning &amp; Operations</a:t>
            </a:r>
            <a:endParaRPr lang="en-US" sz="16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88162" y="324644"/>
            <a:ext cx="14573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j-lt"/>
                <a:ea typeface="ＭＳ Ｐゴシック" charset="-128"/>
                <a:cs typeface="ＭＳ Ｐゴシック" charset="-128"/>
              </a:rPr>
              <a:t>Evaluation &amp; Sustainability</a:t>
            </a:r>
            <a:endParaRPr lang="en-US" sz="160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539280"/>
            <a:ext cx="22266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Consider asking </a:t>
            </a:r>
            <a:r>
              <a:rPr lang="en-US" b="1" dirty="0" smtClean="0">
                <a:latin typeface="+mj-lt"/>
              </a:rPr>
              <a:t>coalition</a:t>
            </a:r>
            <a:r>
              <a:rPr lang="en-US" dirty="0" smtClean="0">
                <a:latin typeface="+mj-lt"/>
              </a:rPr>
              <a:t> members: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Joining your planning committee.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To participate in the THM as panel members.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To publicize the THM through their networks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If they can assist with any in-kind donations.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436938" y="6096000"/>
            <a:ext cx="4786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List is not exhaustive</a:t>
            </a:r>
            <a:endParaRPr 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907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62000" y="1752600"/>
            <a:ext cx="7772400" cy="2505075"/>
          </a:xfrm>
        </p:spPr>
        <p:txBody>
          <a:bodyPr/>
          <a:lstStyle/>
          <a:p>
            <a:r>
              <a:rPr lang="en-US" dirty="0"/>
              <a:t>Town Hall Meeting Toolkit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06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 &amp; Insight</a:t>
            </a:r>
            <a:br>
              <a:rPr lang="en-US" dirty="0" smtClean="0"/>
            </a:br>
            <a:r>
              <a:rPr lang="en-US" dirty="0" smtClean="0"/>
              <a:t> from the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90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447800"/>
            <a:ext cx="3551487" cy="48463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90600" y="325510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Any Questions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14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plan to conduct a THM for your alcohol awareness campaign, please be sure to include this in your Campaign Proposal </a:t>
            </a:r>
            <a:r>
              <a:rPr lang="en-US" b="1" dirty="0" smtClean="0"/>
              <a:t>due by February 29,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good records to upload into MDS in the near future.</a:t>
            </a:r>
          </a:p>
          <a:p>
            <a:r>
              <a:rPr lang="en-US" dirty="0" smtClean="0"/>
              <a:t>The Town Hall Meeting slides and toolkit will be posted at </a:t>
            </a:r>
            <a:r>
              <a:rPr lang="en-US" dirty="0" smtClean="0">
                <a:hlinkClick r:id="rId3"/>
              </a:rPr>
              <a:t>www.ga-sps.org</a:t>
            </a:r>
            <a:r>
              <a:rPr lang="en-US" dirty="0" smtClean="0"/>
              <a:t> by next week.</a:t>
            </a:r>
          </a:p>
          <a:p>
            <a:r>
              <a:rPr lang="en-US" dirty="0" smtClean="0"/>
              <a:t>Please complete the evaluation link.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747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7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THM Toolkit</a:t>
            </a:r>
            <a:br>
              <a:rPr lang="en-US" dirty="0" smtClean="0"/>
            </a:br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Actual Link to listen back to the webinar (copy/paste or click)-</a:t>
            </a:r>
          </a:p>
          <a:p>
            <a:pPr indent="0">
              <a:buNone/>
            </a:pPr>
            <a:r>
              <a:rPr lang="en-US" b="1" dirty="0">
                <a:solidFill>
                  <a:schemeClr val="tx2"/>
                </a:solidFill>
              </a:rPr>
              <a:t>https://www.tollfreeconferencecall.com/flex/participantplayback.aspx?cn=94-43-28-63&amp;cid=conferences/-17-65-673696-35-110-17-65-67104-17-65-67-17-65-6758873-17-65-67-40-119-17-65-67.mp3&amp;e=1340510400000&amp;cn=94-43-28-63</a:t>
            </a:r>
          </a:p>
          <a:p>
            <a:r>
              <a:rPr lang="en-US" b="1" dirty="0" smtClean="0"/>
              <a:t> </a:t>
            </a:r>
          </a:p>
          <a:p>
            <a:r>
              <a:rPr lang="en-US" b="1" dirty="0" smtClean="0"/>
              <a:t>Community </a:t>
            </a:r>
            <a:r>
              <a:rPr lang="en-US" b="1" dirty="0"/>
              <a:t>Briefing Prevention Toolkit: Town Hall </a:t>
            </a:r>
            <a:r>
              <a:rPr lang="en-US" b="1" dirty="0" smtClean="0"/>
              <a:t>Meetings -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www.stopalcoholabuse.gov/townhallmeetings/pdf/CommunityBriefingPreventionToolkitTHMs.pdf</a:t>
            </a:r>
            <a:r>
              <a:rPr lang="en-US" dirty="0" smtClean="0"/>
              <a:t> (view the sample checklist &amp; samples)</a:t>
            </a:r>
          </a:p>
          <a:p>
            <a:r>
              <a:rPr lang="en-US" b="1" dirty="0" smtClean="0"/>
              <a:t>Planning the Town Hall Meeting -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www.stopalcoholabuse.gov/townhallmeetings/pdf/planningTHM_508.pdf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5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Town Hall Meeting Tools</a:t>
            </a:r>
            <a:br>
              <a:rPr lang="en-US" dirty="0" smtClean="0"/>
            </a:br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Partner and Support Ideas - </a:t>
            </a:r>
            <a:r>
              <a:rPr lang="en-US" dirty="0">
                <a:hlinkClick r:id="rId3"/>
              </a:rPr>
              <a:t>https://www.stopalcoholabuse.gov/TownHallMeetings/pdf/606Partners_sponsors_2012THMs122111_4IT.pdf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Going Viral with Social Media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www.stopalcoholabuse.gov/TownHallMeetings/pdf/THMTechnology_122311Final.pdf</a:t>
            </a:r>
            <a:endParaRPr lang="en-US" dirty="0" smtClean="0"/>
          </a:p>
          <a:p>
            <a:r>
              <a:rPr lang="en-US" b="1" dirty="0" smtClean="0"/>
              <a:t>A GA SPF-SIG Town Hall Meeting Protocol Example – Appendix E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www.onlinefilefolder.com/3fkfxeStb9QHNC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9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Poll</a:t>
            </a:r>
            <a:endParaRPr lang="en-US" dirty="0"/>
          </a:p>
        </p:txBody>
      </p:sp>
      <p:pic>
        <p:nvPicPr>
          <p:cNvPr id="2049" name="Picture 1" descr="https://chart.googleapis.com/chart?cht=bhs&amp;chs=345x150&amp;chbh=24%2C6&amp;chco=ffba53%7Cff9900%7Cffaa29%7Cffcb7c&amp;chxt=x%2Cy&amp;chxl=0%3A%7C0%7C6%7C12%7C18%7C24%7C30%7C1%3A%7COther%7CI%20plan%20to%20use%20a%20T...%7CI%20plan%20to%20use%20a%20T...%7CWant%20to%20learn%20how...&amp;chxs=0%2C000000%2C12%2C0%2Clt%7C1%2C000000%2C12%2C1%2Clt&amp;chds=0%2C30&amp;chd=t%3A28%2C23%2C27%2C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2"/>
          <a:stretch/>
        </p:blipFill>
        <p:spPr bwMode="auto">
          <a:xfrm>
            <a:off x="3093720" y="1571624"/>
            <a:ext cx="5543868" cy="3523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177790" y="7002621"/>
          <a:ext cx="4732020" cy="1188719"/>
        </p:xfrm>
        <a:graphic>
          <a:graphicData uri="http://schemas.openxmlformats.org/drawingml/2006/table">
            <a:tbl>
              <a:tblPr/>
              <a:tblGrid>
                <a:gridCol w="2366010"/>
                <a:gridCol w="236601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to garner support in the communities that I will serve under GASPS.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9050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Want to learn how to conduct a town hall meeting.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2551331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T</a:t>
            </a:r>
            <a:r>
              <a:rPr lang="en-US" sz="1600" dirty="0" smtClean="0"/>
              <a:t>o </a:t>
            </a:r>
            <a:r>
              <a:rPr lang="en-US" sz="1600" dirty="0"/>
              <a:t>disseminate my Alcohol Awareness Campaign.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3249633"/>
            <a:ext cx="3124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t"/>
            <a:r>
              <a:rPr lang="en-US" sz="1500" dirty="0" smtClean="0">
                <a:solidFill>
                  <a:srgbClr val="000000"/>
                </a:solidFill>
              </a:rPr>
              <a:t>To </a:t>
            </a:r>
            <a:r>
              <a:rPr lang="en-US" sz="1500" dirty="0">
                <a:solidFill>
                  <a:srgbClr val="000000"/>
                </a:solidFill>
              </a:rPr>
              <a:t>garner support in the communities that I will serve under GASPS.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4125687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178425" y="7002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8424" y="2013466"/>
            <a:ext cx="53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99695" y="2689830"/>
            <a:ext cx="53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78423" y="3251419"/>
            <a:ext cx="53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84510" y="4125687"/>
            <a:ext cx="53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56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Town Hall Meeting?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gathering of key community stakeholders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venue to focus attention on alcohol prevention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opportunity for a community to discuss, educate, and encourage action.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55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Hold a Town Hall Meeting?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introduce the goals and purpose of the GASPS Statewide </a:t>
            </a:r>
            <a:r>
              <a:rPr lang="en-US" dirty="0" smtClean="0"/>
              <a:t>Initiative.</a:t>
            </a:r>
          </a:p>
          <a:p>
            <a:endParaRPr lang="en-US" dirty="0"/>
          </a:p>
          <a:p>
            <a:r>
              <a:rPr lang="en-US" dirty="0"/>
              <a:t>To raise awareness about your alcohol awareness campaign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To </a:t>
            </a:r>
            <a:r>
              <a:rPr lang="en-US" dirty="0" smtClean="0"/>
              <a:t>gather community perceptions about the factors that contribute to underage, heavy, or binge drinking in the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0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Hold a Town Hall Meeting? </a:t>
            </a:r>
            <a:r>
              <a:rPr lang="en-US" sz="2400" dirty="0" smtClean="0"/>
              <a:t>(continued)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encourage community </a:t>
            </a:r>
            <a:r>
              <a:rPr lang="en-US" sz="2800" dirty="0" smtClean="0"/>
              <a:t>involvement</a:t>
            </a:r>
          </a:p>
          <a:p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/>
              <a:t>encourage community members to work together and become part of the </a:t>
            </a:r>
            <a:r>
              <a:rPr lang="en-US" sz="2800" dirty="0" smtClean="0"/>
              <a:t>initiative</a:t>
            </a:r>
          </a:p>
          <a:p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/>
              <a:t>generate media </a:t>
            </a:r>
            <a:r>
              <a:rPr lang="en-US" sz="2800" dirty="0" smtClean="0"/>
              <a:t>interest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0121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4483</TotalTime>
  <Words>1849</Words>
  <Application>Microsoft Macintosh PowerPoint</Application>
  <PresentationFormat>On-screen Show (4:3)</PresentationFormat>
  <Paragraphs>264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Executive</vt:lpstr>
      <vt:lpstr>Town Hall Webinar</vt:lpstr>
      <vt:lpstr>Purpose of Webinar</vt:lpstr>
      <vt:lpstr>Town Hall Meeting Toolkit </vt:lpstr>
      <vt:lpstr>THM Toolkit Links</vt:lpstr>
      <vt:lpstr>Town Hall Meeting Tools Links</vt:lpstr>
      <vt:lpstr>Registration Poll</vt:lpstr>
      <vt:lpstr>What is a Town Hall Meeting?</vt:lpstr>
      <vt:lpstr>Why Hold a Town Hall Meeting?</vt:lpstr>
      <vt:lpstr>Why Hold a Town Hall Meeting? (continued)</vt:lpstr>
      <vt:lpstr>The Nuts &amp; Bolts </vt:lpstr>
      <vt:lpstr>Getting Started: Step One</vt:lpstr>
      <vt:lpstr>Simple Event</vt:lpstr>
      <vt:lpstr>Complex Event</vt:lpstr>
      <vt:lpstr>Getting Started: Next Steps:</vt:lpstr>
      <vt:lpstr>Next Step: Determine the Goal</vt:lpstr>
      <vt:lpstr>Alcohol Awareness Campaign</vt:lpstr>
      <vt:lpstr>Raise Awareness &amp; Garner Support</vt:lpstr>
      <vt:lpstr>Gather Data</vt:lpstr>
      <vt:lpstr>Image of a Town Hall Meeting</vt:lpstr>
      <vt:lpstr>THM Formats</vt:lpstr>
      <vt:lpstr>Key Planning Decisions</vt:lpstr>
      <vt:lpstr>Advance Preparations</vt:lpstr>
      <vt:lpstr>Advance Preparations (continued)</vt:lpstr>
      <vt:lpstr>Day-of Activities</vt:lpstr>
      <vt:lpstr>Immediate Follow-Up</vt:lpstr>
      <vt:lpstr>Long-Term Follow-Up</vt:lpstr>
      <vt:lpstr>THM Pitfalls</vt:lpstr>
      <vt:lpstr>Engaging Your CPAW &amp; Coalition</vt:lpstr>
      <vt:lpstr>PowerPoint Presentation</vt:lpstr>
      <vt:lpstr>Wisdom &amp; Insight  from the Field</vt:lpstr>
      <vt:lpstr>PowerPoint Presentation</vt:lpstr>
      <vt:lpstr>Reminders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 Webinar</dc:title>
  <dc:creator>GREATER FAVOR</dc:creator>
  <cp:lastModifiedBy>Krystal Lokkesmoe</cp:lastModifiedBy>
  <cp:revision>21</cp:revision>
  <dcterms:created xsi:type="dcterms:W3CDTF">2012-02-16T19:45:07Z</dcterms:created>
  <dcterms:modified xsi:type="dcterms:W3CDTF">2015-04-28T15:56:21Z</dcterms:modified>
</cp:coreProperties>
</file>